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Days" panose="02000505050000020004" charset="0"/>
      <p:regular r:id="rId26"/>
    </p:embeddedFont>
    <p:embeddedFont>
      <p:font typeface="DM Sans" panose="020B0604020202020204" charset="0"/>
      <p:regular r:id="rId27"/>
    </p:embeddedFont>
    <p:embeddedFont>
      <p:font typeface="Open Sauce Light" panose="020B0604020202020204" charset="0"/>
      <p:regular r:id="rId28"/>
    </p:embeddedFont>
    <p:embeddedFont>
      <p:font typeface="Open Sauce Medium" panose="020B0604020202020204" charset="0"/>
      <p:regular r:id="rId2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2" d="100"/>
          <a:sy n="62" d="100"/>
        </p:scale>
        <p:origin x="278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7/24/2024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AutoShape 3"/>
          <p:cNvSpPr/>
          <p:nvPr/>
        </p:nvSpPr>
        <p:spPr>
          <a:xfrm>
            <a:off x="1564160" y="6931968"/>
            <a:ext cx="9526284" cy="0"/>
          </a:xfrm>
          <a:prstGeom prst="line">
            <a:avLst/>
          </a:prstGeom>
          <a:ln w="76200" cap="rnd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1564160" y="3648668"/>
            <a:ext cx="9118379" cy="13690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0500"/>
              </a:lnSpc>
            </a:pPr>
            <a:r>
              <a:rPr lang="en-US" sz="9545" spc="353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Cloud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564160" y="5013259"/>
            <a:ext cx="10375827" cy="17152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13263"/>
              </a:lnSpc>
            </a:pPr>
            <a:r>
              <a:rPr lang="en-US" sz="12057" spc="868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STORGE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7453">
            <a:off x="-212140" y="-387358"/>
            <a:ext cx="18712279" cy="11061715"/>
          </a:xfrm>
          <a:custGeom>
            <a:avLst/>
            <a:gdLst/>
            <a:ahLst/>
            <a:cxnLst/>
            <a:rect l="l" t="t" r="r" b="b"/>
            <a:pathLst>
              <a:path w="18712279" h="11061715">
                <a:moveTo>
                  <a:pt x="441100" y="0"/>
                </a:moveTo>
                <a:lnTo>
                  <a:pt x="18712280" y="784177"/>
                </a:lnTo>
                <a:lnTo>
                  <a:pt x="18271180" y="11061716"/>
                </a:lnTo>
                <a:lnTo>
                  <a:pt x="0" y="10277539"/>
                </a:lnTo>
                <a:lnTo>
                  <a:pt x="441100" y="0"/>
                </a:lnTo>
                <a:close/>
              </a:path>
            </a:pathLst>
          </a:custGeom>
          <a:blipFill>
            <a:blip r:embed="rId2"/>
            <a:stretch>
              <a:fillRect l="-9549" t="-14710" r="-62593" b="-49091"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662780" y="194750"/>
            <a:ext cx="4921073" cy="9814996"/>
          </a:xfrm>
          <a:custGeom>
            <a:avLst/>
            <a:gdLst/>
            <a:ahLst/>
            <a:cxnLst/>
            <a:rect l="l" t="t" r="r" b="b"/>
            <a:pathLst>
              <a:path w="4921073" h="9814996">
                <a:moveTo>
                  <a:pt x="0" y="0"/>
                </a:moveTo>
                <a:lnTo>
                  <a:pt x="4921074" y="0"/>
                </a:lnTo>
                <a:lnTo>
                  <a:pt x="4921074" y="9814996"/>
                </a:lnTo>
                <a:lnTo>
                  <a:pt x="0" y="981499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87116" y="1705546"/>
            <a:ext cx="6899678" cy="19081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769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STEPS TO</a:t>
            </a:r>
          </a:p>
          <a:p>
            <a:pPr algn="just">
              <a:lnSpc>
                <a:spcPts val="769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 FOLLOW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14350" y="1028700"/>
            <a:ext cx="17259300" cy="7578766"/>
          </a:xfrm>
          <a:custGeom>
            <a:avLst/>
            <a:gdLst/>
            <a:ahLst/>
            <a:cxnLst/>
            <a:rect l="l" t="t" r="r" b="b"/>
            <a:pathLst>
              <a:path w="17259300" h="7578766">
                <a:moveTo>
                  <a:pt x="0" y="0"/>
                </a:moveTo>
                <a:lnTo>
                  <a:pt x="17259300" y="0"/>
                </a:lnTo>
                <a:lnTo>
                  <a:pt x="17259300" y="7578766"/>
                </a:lnTo>
                <a:lnTo>
                  <a:pt x="0" y="75787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825" r="-825"/>
            </a:stretch>
          </a:blipFill>
        </p:spPr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393498" y="1746765"/>
            <a:ext cx="11501003" cy="6793469"/>
          </a:xfrm>
          <a:custGeom>
            <a:avLst/>
            <a:gdLst/>
            <a:ahLst/>
            <a:cxnLst/>
            <a:rect l="l" t="t" r="r" b="b"/>
            <a:pathLst>
              <a:path w="11501003" h="6793469">
                <a:moveTo>
                  <a:pt x="0" y="0"/>
                </a:moveTo>
                <a:lnTo>
                  <a:pt x="11501004" y="0"/>
                </a:lnTo>
                <a:lnTo>
                  <a:pt x="11501004" y="6793470"/>
                </a:lnTo>
                <a:lnTo>
                  <a:pt x="0" y="679347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7896" y="1957367"/>
            <a:ext cx="13652209" cy="6372266"/>
          </a:xfrm>
          <a:custGeom>
            <a:avLst/>
            <a:gdLst/>
            <a:ahLst/>
            <a:cxnLst/>
            <a:rect l="l" t="t" r="r" b="b"/>
            <a:pathLst>
              <a:path w="13652209" h="6372266">
                <a:moveTo>
                  <a:pt x="0" y="0"/>
                </a:moveTo>
                <a:lnTo>
                  <a:pt x="13652208" y="0"/>
                </a:lnTo>
                <a:lnTo>
                  <a:pt x="13652208" y="6372266"/>
                </a:lnTo>
                <a:lnTo>
                  <a:pt x="0" y="63722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31764" y="1664642"/>
            <a:ext cx="13624471" cy="6957715"/>
          </a:xfrm>
          <a:custGeom>
            <a:avLst/>
            <a:gdLst/>
            <a:ahLst/>
            <a:cxnLst/>
            <a:rect l="l" t="t" r="r" b="b"/>
            <a:pathLst>
              <a:path w="13624471" h="6957715">
                <a:moveTo>
                  <a:pt x="0" y="0"/>
                </a:moveTo>
                <a:lnTo>
                  <a:pt x="13624472" y="0"/>
                </a:lnTo>
                <a:lnTo>
                  <a:pt x="13624472" y="6957716"/>
                </a:lnTo>
                <a:lnTo>
                  <a:pt x="0" y="695771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68116" y="140068"/>
            <a:ext cx="13236871" cy="4062190"/>
          </a:xfrm>
          <a:custGeom>
            <a:avLst/>
            <a:gdLst/>
            <a:ahLst/>
            <a:cxnLst/>
            <a:rect l="l" t="t" r="r" b="b"/>
            <a:pathLst>
              <a:path w="13236871" h="4062190">
                <a:moveTo>
                  <a:pt x="0" y="0"/>
                </a:moveTo>
                <a:lnTo>
                  <a:pt x="13236871" y="0"/>
                </a:lnTo>
                <a:lnTo>
                  <a:pt x="13236871" y="4062190"/>
                </a:lnTo>
                <a:lnTo>
                  <a:pt x="0" y="40621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9144000" y="3173503"/>
            <a:ext cx="8846641" cy="6680117"/>
          </a:xfrm>
          <a:custGeom>
            <a:avLst/>
            <a:gdLst/>
            <a:ahLst/>
            <a:cxnLst/>
            <a:rect l="l" t="t" r="r" b="b"/>
            <a:pathLst>
              <a:path w="8846641" h="6680117">
                <a:moveTo>
                  <a:pt x="0" y="0"/>
                </a:moveTo>
                <a:lnTo>
                  <a:pt x="8846641" y="0"/>
                </a:lnTo>
                <a:lnTo>
                  <a:pt x="8846641" y="6680117"/>
                </a:lnTo>
                <a:lnTo>
                  <a:pt x="0" y="66801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647359" y="1766395"/>
            <a:ext cx="10993282" cy="6754211"/>
          </a:xfrm>
          <a:custGeom>
            <a:avLst/>
            <a:gdLst/>
            <a:ahLst/>
            <a:cxnLst/>
            <a:rect l="l" t="t" r="r" b="b"/>
            <a:pathLst>
              <a:path w="10993282" h="6754211">
                <a:moveTo>
                  <a:pt x="0" y="0"/>
                </a:moveTo>
                <a:lnTo>
                  <a:pt x="10993282" y="0"/>
                </a:lnTo>
                <a:lnTo>
                  <a:pt x="10993282" y="6754210"/>
                </a:lnTo>
                <a:lnTo>
                  <a:pt x="0" y="67542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7126" y="416140"/>
            <a:ext cx="13656983" cy="5089101"/>
          </a:xfrm>
          <a:custGeom>
            <a:avLst/>
            <a:gdLst/>
            <a:ahLst/>
            <a:cxnLst/>
            <a:rect l="l" t="t" r="r" b="b"/>
            <a:pathLst>
              <a:path w="13656983" h="5089101">
                <a:moveTo>
                  <a:pt x="0" y="0"/>
                </a:moveTo>
                <a:lnTo>
                  <a:pt x="13656983" y="0"/>
                </a:lnTo>
                <a:lnTo>
                  <a:pt x="13656983" y="5089100"/>
                </a:lnTo>
                <a:lnTo>
                  <a:pt x="0" y="50891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2349405" y="5505240"/>
            <a:ext cx="13589189" cy="5382436"/>
          </a:xfrm>
          <a:custGeom>
            <a:avLst/>
            <a:gdLst/>
            <a:ahLst/>
            <a:cxnLst/>
            <a:rect l="l" t="t" r="r" b="b"/>
            <a:pathLst>
              <a:path w="13589189" h="5382436">
                <a:moveTo>
                  <a:pt x="0" y="0"/>
                </a:moveTo>
                <a:lnTo>
                  <a:pt x="13589190" y="0"/>
                </a:lnTo>
                <a:lnTo>
                  <a:pt x="13589190" y="5382436"/>
                </a:lnTo>
                <a:lnTo>
                  <a:pt x="0" y="538243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1392132"/>
            <a:ext cx="6702208" cy="6898980"/>
          </a:xfrm>
          <a:custGeom>
            <a:avLst/>
            <a:gdLst/>
            <a:ahLst/>
            <a:cxnLst/>
            <a:rect l="l" t="t" r="r" b="b"/>
            <a:pathLst>
              <a:path w="6702208" h="6898980">
                <a:moveTo>
                  <a:pt x="0" y="0"/>
                </a:moveTo>
                <a:lnTo>
                  <a:pt x="6702208" y="0"/>
                </a:lnTo>
                <a:lnTo>
                  <a:pt x="6702208" y="6898980"/>
                </a:lnTo>
                <a:lnTo>
                  <a:pt x="0" y="68989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8807153" y="1579248"/>
            <a:ext cx="7548095" cy="6524748"/>
          </a:xfrm>
          <a:custGeom>
            <a:avLst/>
            <a:gdLst/>
            <a:ahLst/>
            <a:cxnLst/>
            <a:rect l="l" t="t" r="r" b="b"/>
            <a:pathLst>
              <a:path w="7548095" h="6524748">
                <a:moveTo>
                  <a:pt x="0" y="0"/>
                </a:moveTo>
                <a:lnTo>
                  <a:pt x="7548095" y="0"/>
                </a:lnTo>
                <a:lnTo>
                  <a:pt x="7548095" y="6524748"/>
                </a:lnTo>
                <a:lnTo>
                  <a:pt x="0" y="65247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310625" y="1827214"/>
            <a:ext cx="13666750" cy="6632573"/>
          </a:xfrm>
          <a:custGeom>
            <a:avLst/>
            <a:gdLst/>
            <a:ahLst/>
            <a:cxnLst/>
            <a:rect l="l" t="t" r="r" b="b"/>
            <a:pathLst>
              <a:path w="13666750" h="6632573">
                <a:moveTo>
                  <a:pt x="0" y="0"/>
                </a:moveTo>
                <a:lnTo>
                  <a:pt x="13666750" y="0"/>
                </a:lnTo>
                <a:lnTo>
                  <a:pt x="13666750" y="6632572"/>
                </a:lnTo>
                <a:lnTo>
                  <a:pt x="0" y="66325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3356" t="-19866" r="-347" b="-33836"/>
            </a:stretch>
          </a:blipFill>
        </p:spPr>
      </p:sp>
      <p:sp>
        <p:nvSpPr>
          <p:cNvPr id="3" name="AutoShape 3"/>
          <p:cNvSpPr/>
          <p:nvPr/>
        </p:nvSpPr>
        <p:spPr>
          <a:xfrm flipH="1">
            <a:off x="3838745" y="4174609"/>
            <a:ext cx="10610668" cy="53684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4" name="TextBox 4"/>
          <p:cNvSpPr txBox="1"/>
          <p:nvPr/>
        </p:nvSpPr>
        <p:spPr>
          <a:xfrm>
            <a:off x="3838649" y="1977800"/>
            <a:ext cx="10610702" cy="774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Days"/>
                <a:ea typeface="Days"/>
                <a:cs typeface="Days"/>
                <a:sym typeface="Days"/>
              </a:rPr>
              <a:t>Table of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3713044" y="5572338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</a:t>
            </a:r>
            <a:r>
              <a:rPr lang="en-US" sz="18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ntroduction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362880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01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649426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02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9426884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03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12359177" y="4643028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04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62736" y="5572338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How is this helpful?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9612429" y="5572338"/>
            <a:ext cx="2097071" cy="6526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Briefly describe the concept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562122" y="5572338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 err="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N</a:t>
            </a:r>
            <a:r>
              <a:rPr lang="en-US" sz="1800" dirty="0" err="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extcloud</a:t>
            </a:r>
            <a:endParaRPr lang="en-US" sz="1800" dirty="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3713044" y="7666072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</a:t>
            </a:r>
            <a:r>
              <a:rPr lang="en-US" sz="18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eatures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3628807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05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6494264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06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9426884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07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2359177" y="6736761"/>
            <a:ext cx="2265543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08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6662736" y="7666072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dirty="0" err="1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iInstallation</a:t>
            </a:r>
            <a:endParaRPr lang="en-US" sz="1800" dirty="0">
              <a:solidFill>
                <a:srgbClr val="FFFFFF"/>
              </a:solidFill>
              <a:latin typeface="Open Sauce Light"/>
              <a:ea typeface="Open Sauce Light"/>
              <a:cs typeface="Open Sauce Light"/>
              <a:sym typeface="Open Sauce Light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9612429" y="7666072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L</a:t>
            </a:r>
            <a:r>
              <a:rPr lang="en-US" sz="18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imitations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12562122" y="7666072"/>
            <a:ext cx="2097071" cy="3031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46"/>
              </a:lnSpc>
            </a:pPr>
            <a:r>
              <a:rPr lang="en-US" sz="1800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Building own cloud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3838615" y="2876325"/>
            <a:ext cx="10610702" cy="1088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470"/>
              </a:lnSpc>
            </a:pPr>
            <a:r>
              <a:rPr lang="en-US" sz="7700" spc="2194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CONTENTS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95502" y="272920"/>
            <a:ext cx="11736420" cy="6202226"/>
          </a:xfrm>
          <a:custGeom>
            <a:avLst/>
            <a:gdLst/>
            <a:ahLst/>
            <a:cxnLst/>
            <a:rect l="l" t="t" r="r" b="b"/>
            <a:pathLst>
              <a:path w="11736420" h="6202226">
                <a:moveTo>
                  <a:pt x="0" y="0"/>
                </a:moveTo>
                <a:lnTo>
                  <a:pt x="11736420" y="0"/>
                </a:lnTo>
                <a:lnTo>
                  <a:pt x="11736420" y="6202226"/>
                </a:lnTo>
                <a:lnTo>
                  <a:pt x="0" y="620222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6803448" y="4168377"/>
            <a:ext cx="10902872" cy="6605694"/>
          </a:xfrm>
          <a:custGeom>
            <a:avLst/>
            <a:gdLst/>
            <a:ahLst/>
            <a:cxnLst/>
            <a:rect l="l" t="t" r="r" b="b"/>
            <a:pathLst>
              <a:path w="10902872" h="6605694">
                <a:moveTo>
                  <a:pt x="0" y="0"/>
                </a:moveTo>
                <a:lnTo>
                  <a:pt x="10902872" y="0"/>
                </a:lnTo>
                <a:lnTo>
                  <a:pt x="10902872" y="6605694"/>
                </a:lnTo>
                <a:lnTo>
                  <a:pt x="0" y="660569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 rot="5400000">
            <a:off x="8046708" y="385825"/>
            <a:ext cx="11245538" cy="9778557"/>
            <a:chOff x="0" y="0"/>
            <a:chExt cx="2961788" cy="257542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2961788" cy="2575422"/>
            </a:xfrm>
            <a:custGeom>
              <a:avLst/>
              <a:gdLst/>
              <a:ahLst/>
              <a:cxnLst/>
              <a:rect l="l" t="t" r="r" b="b"/>
              <a:pathLst>
                <a:path w="2961788" h="2575422">
                  <a:moveTo>
                    <a:pt x="0" y="0"/>
                  </a:moveTo>
                  <a:lnTo>
                    <a:pt x="2961788" y="0"/>
                  </a:lnTo>
                  <a:lnTo>
                    <a:pt x="2961788" y="2575422"/>
                  </a:lnTo>
                  <a:lnTo>
                    <a:pt x="0" y="2575422"/>
                  </a:lnTo>
                  <a:close/>
                </a:path>
              </a:pathLst>
            </a:custGeom>
            <a:solidFill>
              <a:srgbClr val="192253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28575"/>
              <a:ext cx="2961788" cy="260399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5" name="AutoShape 5"/>
          <p:cNvSpPr/>
          <p:nvPr/>
        </p:nvSpPr>
        <p:spPr>
          <a:xfrm flipH="1" flipV="1">
            <a:off x="-488525" y="8289279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6" name="AutoShape 6"/>
          <p:cNvSpPr/>
          <p:nvPr/>
        </p:nvSpPr>
        <p:spPr>
          <a:xfrm flipH="1">
            <a:off x="10559239" y="2561194"/>
            <a:ext cx="8347436" cy="0"/>
          </a:xfrm>
          <a:prstGeom prst="line">
            <a:avLst/>
          </a:prstGeom>
          <a:ln w="76200" cap="flat">
            <a:solidFill>
              <a:srgbClr val="F5F5F5"/>
            </a:solidFill>
            <a:prstDash val="solid"/>
            <a:headEnd type="none" w="sm" len="sm"/>
            <a:tailEnd type="none" w="sm" len="sm"/>
          </a:ln>
        </p:spPr>
      </p:sp>
      <p:grpSp>
        <p:nvGrpSpPr>
          <p:cNvPr id="7" name="Group 7"/>
          <p:cNvGrpSpPr/>
          <p:nvPr/>
        </p:nvGrpSpPr>
        <p:grpSpPr>
          <a:xfrm>
            <a:off x="668888" y="1632705"/>
            <a:ext cx="7284828" cy="7284799"/>
            <a:chOff x="0" y="0"/>
            <a:chExt cx="6350025" cy="6350000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2"/>
              <a:stretch>
                <a:fillRect l="-38197" r="-38197"/>
              </a:stretch>
            </a:blipFill>
          </p:spPr>
        </p:sp>
      </p:grpSp>
      <p:sp>
        <p:nvSpPr>
          <p:cNvPr id="9" name="TextBox 9"/>
          <p:cNvSpPr txBox="1"/>
          <p:nvPr/>
        </p:nvSpPr>
        <p:spPr>
          <a:xfrm>
            <a:off x="10559239" y="3307821"/>
            <a:ext cx="689967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6049"/>
              </a:lnSpc>
            </a:pPr>
            <a:r>
              <a:rPr lang="en-US" sz="5499" spc="175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INTRODUCTION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559239" y="4279551"/>
            <a:ext cx="5870874" cy="212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Data storage where digital data is stored in logical pools.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The data is physically stored on multiple servers.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 dirty="0">
                <a:solidFill>
                  <a:srgbClr val="FFFFFF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Accessible through the internet.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22987" y="3491865"/>
            <a:ext cx="6543672" cy="89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 dirty="0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How is this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9144000" y="3434715"/>
            <a:ext cx="7589372" cy="21214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Scalability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Accessibility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Cost-effectiveness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Security</a:t>
            </a:r>
          </a:p>
          <a:p>
            <a:pPr marL="496567" lvl="1" indent="-248284" algn="l">
              <a:lnSpc>
                <a:spcPts val="3380"/>
              </a:lnSpc>
              <a:buFont typeface="Arial"/>
              <a:buChar char="•"/>
            </a:pPr>
            <a:r>
              <a:rPr lang="en-US" sz="22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Real-time collaboration and file sharing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346762" y="4492688"/>
            <a:ext cx="6543672" cy="88855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 dirty="0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Helpful?</a:t>
            </a:r>
          </a:p>
        </p:txBody>
      </p:sp>
      <p:sp>
        <p:nvSpPr>
          <p:cNvPr id="9" name="AutoShape 9"/>
          <p:cNvSpPr/>
          <p:nvPr/>
        </p:nvSpPr>
        <p:spPr>
          <a:xfrm flipH="1" flipV="1">
            <a:off x="-7266123" y="5614472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5004986" cy="2815305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004986" cy="2815305"/>
            </a:xfrm>
            <a:custGeom>
              <a:avLst/>
              <a:gdLst/>
              <a:ahLst/>
              <a:cxnLst/>
              <a:rect l="l" t="t" r="r" b="b"/>
              <a:pathLst>
                <a:path w="5004986" h="2815305">
                  <a:moveTo>
                    <a:pt x="0" y="0"/>
                  </a:moveTo>
                  <a:lnTo>
                    <a:pt x="5004986" y="0"/>
                  </a:lnTo>
                  <a:lnTo>
                    <a:pt x="5004986" y="2815305"/>
                  </a:lnTo>
                  <a:lnTo>
                    <a:pt x="0" y="2815305"/>
                  </a:lnTo>
                  <a:close/>
                </a:path>
              </a:pathLst>
            </a:custGeom>
            <a:gradFill rotWithShape="1">
              <a:gsLst>
                <a:gs pos="0">
                  <a:srgbClr val="B34593">
                    <a:alpha val="100000"/>
                  </a:srgbClr>
                </a:gs>
                <a:gs pos="100000">
                  <a:srgbClr val="151F52">
                    <a:alpha val="100000"/>
                  </a:srgbClr>
                </a:gs>
              </a:gsLst>
              <a:lin ang="5400000"/>
            </a:gradFill>
          </p:spPr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004986" cy="285340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340367" y="926081"/>
            <a:ext cx="13607267" cy="4217419"/>
          </a:xfrm>
          <a:custGeom>
            <a:avLst/>
            <a:gdLst/>
            <a:ahLst/>
            <a:cxnLst/>
            <a:rect l="l" t="t" r="r" b="b"/>
            <a:pathLst>
              <a:path w="13607267" h="4217419">
                <a:moveTo>
                  <a:pt x="0" y="0"/>
                </a:moveTo>
                <a:lnTo>
                  <a:pt x="13607266" y="0"/>
                </a:lnTo>
                <a:lnTo>
                  <a:pt x="13607266" y="4217419"/>
                </a:lnTo>
                <a:lnTo>
                  <a:pt x="0" y="421741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2435246" y="5589652"/>
            <a:ext cx="13512387" cy="4281759"/>
          </a:xfrm>
          <a:custGeom>
            <a:avLst/>
            <a:gdLst/>
            <a:ahLst/>
            <a:cxnLst/>
            <a:rect l="l" t="t" r="r" b="b"/>
            <a:pathLst>
              <a:path w="13512387" h="4281759">
                <a:moveTo>
                  <a:pt x="0" y="0"/>
                </a:moveTo>
                <a:lnTo>
                  <a:pt x="13512387" y="0"/>
                </a:lnTo>
                <a:lnTo>
                  <a:pt x="13512387" y="4281759"/>
                </a:lnTo>
                <a:lnTo>
                  <a:pt x="0" y="428175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7046" b="-2704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425649" y="2529377"/>
            <a:ext cx="15436702" cy="5688860"/>
            <a:chOff x="0" y="0"/>
            <a:chExt cx="4065633" cy="14983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065634" cy="1498301"/>
            </a:xfrm>
            <a:custGeom>
              <a:avLst/>
              <a:gdLst/>
              <a:ahLst/>
              <a:cxnLst/>
              <a:rect l="l" t="t" r="r" b="b"/>
              <a:pathLst>
                <a:path w="4065634" h="1498301">
                  <a:moveTo>
                    <a:pt x="0" y="0"/>
                  </a:moveTo>
                  <a:lnTo>
                    <a:pt x="4065634" y="0"/>
                  </a:lnTo>
                  <a:lnTo>
                    <a:pt x="4065634" y="1498301"/>
                  </a:lnTo>
                  <a:lnTo>
                    <a:pt x="0" y="1498301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4065633" cy="152687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2141985" y="1731407"/>
            <a:ext cx="7284828" cy="7284799"/>
            <a:chOff x="0" y="0"/>
            <a:chExt cx="6350025" cy="63500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26" cy="6350000"/>
            </a:xfrm>
            <a:custGeom>
              <a:avLst/>
              <a:gdLst/>
              <a:ahLst/>
              <a:cxnLst/>
              <a:rect l="l" t="t" r="r" b="b"/>
              <a:pathLst>
                <a:path w="6350026" h="6350000">
                  <a:moveTo>
                    <a:pt x="0" y="0"/>
                  </a:moveTo>
                  <a:lnTo>
                    <a:pt x="6350026" y="0"/>
                  </a:lnTo>
                  <a:lnTo>
                    <a:pt x="6350026" y="6350000"/>
                  </a:lnTo>
                  <a:lnTo>
                    <a:pt x="0" y="6350000"/>
                  </a:lnTo>
                  <a:close/>
                </a:path>
              </a:pathLst>
            </a:custGeom>
            <a:blipFill>
              <a:blip r:embed="rId3"/>
              <a:stretch>
                <a:fillRect l="-18289" r="-18289"/>
              </a:stretch>
            </a:blipFill>
          </p:spPr>
        </p:sp>
      </p:grpSp>
      <p:sp>
        <p:nvSpPr>
          <p:cNvPr id="8" name="AutoShape 8"/>
          <p:cNvSpPr/>
          <p:nvPr/>
        </p:nvSpPr>
        <p:spPr>
          <a:xfrm flipH="1" flipV="1">
            <a:off x="9733888" y="4258788"/>
            <a:ext cx="10218510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9" name="TextBox 9"/>
          <p:cNvSpPr txBox="1"/>
          <p:nvPr/>
        </p:nvSpPr>
        <p:spPr>
          <a:xfrm>
            <a:off x="9733888" y="3255488"/>
            <a:ext cx="6185598" cy="7842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049"/>
              </a:lnSpc>
            </a:pPr>
            <a:r>
              <a:rPr lang="en-US" sz="5499" spc="175">
                <a:solidFill>
                  <a:srgbClr val="000000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NEXTCLOUD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611247" y="4554063"/>
            <a:ext cx="5308239" cy="2029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A popular, open-source file sharing and collaboration platform </a:t>
            </a:r>
          </a:p>
          <a:p>
            <a:pPr algn="just">
              <a:lnSpc>
                <a:spcPts val="3233"/>
              </a:lnSpc>
            </a:pPr>
            <a:r>
              <a:rPr lang="en-US" sz="2199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It's a private cloud solution that provides a secure, flexible, and customizable way to manage data.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82903" y="442969"/>
            <a:ext cx="9567289" cy="4882395"/>
          </a:xfrm>
          <a:custGeom>
            <a:avLst/>
            <a:gdLst/>
            <a:ahLst/>
            <a:cxnLst/>
            <a:rect l="l" t="t" r="r" b="b"/>
            <a:pathLst>
              <a:path w="9567289" h="4882395">
                <a:moveTo>
                  <a:pt x="0" y="0"/>
                </a:moveTo>
                <a:lnTo>
                  <a:pt x="9567289" y="0"/>
                </a:lnTo>
                <a:lnTo>
                  <a:pt x="9567289" y="4882395"/>
                </a:lnTo>
                <a:lnTo>
                  <a:pt x="0" y="48823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716708" y="6674337"/>
            <a:ext cx="6899678" cy="8883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19"/>
              </a:lnSpc>
            </a:pPr>
            <a:r>
              <a:rPr lang="en-US" sz="6199" spc="198">
                <a:solidFill>
                  <a:srgbClr val="FFFFFF"/>
                </a:solidFill>
                <a:latin typeface="Open Sauce Medium"/>
                <a:ea typeface="Open Sauce Medium"/>
                <a:cs typeface="Open Sauce Medium"/>
                <a:sym typeface="Open Sauce Medium"/>
              </a:rPr>
              <a:t>FEATURES OF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1716708" y="7610326"/>
            <a:ext cx="6899678" cy="7423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720"/>
              </a:lnSpc>
            </a:pPr>
            <a:r>
              <a:rPr lang="en-US" sz="5200" spc="166">
                <a:solidFill>
                  <a:srgbClr val="FFFFFF"/>
                </a:solidFill>
                <a:latin typeface="DM Sans"/>
                <a:ea typeface="DM Sans"/>
                <a:cs typeface="DM Sans"/>
                <a:sym typeface="DM Sans"/>
              </a:rPr>
              <a:t> NEXTCLOUD</a:t>
            </a:r>
          </a:p>
        </p:txBody>
      </p:sp>
      <p:grpSp>
        <p:nvGrpSpPr>
          <p:cNvPr id="5" name="Group 5"/>
          <p:cNvGrpSpPr/>
          <p:nvPr/>
        </p:nvGrpSpPr>
        <p:grpSpPr>
          <a:xfrm>
            <a:off x="10809049" y="594512"/>
            <a:ext cx="6205702" cy="9010844"/>
            <a:chOff x="0" y="0"/>
            <a:chExt cx="1634424" cy="2373227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1634423" cy="2373226"/>
            </a:xfrm>
            <a:custGeom>
              <a:avLst/>
              <a:gdLst/>
              <a:ahLst/>
              <a:cxnLst/>
              <a:rect l="l" t="t" r="r" b="b"/>
              <a:pathLst>
                <a:path w="1634423" h="2373226">
                  <a:moveTo>
                    <a:pt x="0" y="0"/>
                  </a:moveTo>
                  <a:lnTo>
                    <a:pt x="1634423" y="0"/>
                  </a:lnTo>
                  <a:lnTo>
                    <a:pt x="1634423" y="2373226"/>
                  </a:lnTo>
                  <a:lnTo>
                    <a:pt x="0" y="2373226"/>
                  </a:lnTo>
                  <a:close/>
                </a:path>
              </a:pathLst>
            </a:custGeom>
            <a:solidFill>
              <a:srgbClr val="F5F5F5"/>
            </a:solidFill>
            <a:ln cap="sq">
              <a:noFill/>
              <a:prstDash val="solid"/>
              <a:miter/>
            </a:ln>
          </p:spPr>
        </p:sp>
        <p:sp>
          <p:nvSpPr>
            <p:cNvPr id="7" name="TextBox 7"/>
            <p:cNvSpPr txBox="1"/>
            <p:nvPr/>
          </p:nvSpPr>
          <p:spPr>
            <a:xfrm>
              <a:off x="0" y="-28575"/>
              <a:ext cx="1634424" cy="240180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367027" lvl="1" indent="-183514" algn="ctr">
                <a:lnSpc>
                  <a:spcPts val="1869"/>
                </a:lnSpc>
                <a:buFont typeface="Arial"/>
                <a:buChar char="•"/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1257781" y="1377697"/>
            <a:ext cx="5308239" cy="52962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77240" lvl="1" indent="-388620" algn="just">
              <a:lnSpc>
                <a:spcPts val="52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File synchronization</a:t>
            </a:r>
          </a:p>
          <a:p>
            <a:pPr marL="777240" lvl="1" indent="-388620" algn="just">
              <a:lnSpc>
                <a:spcPts val="52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Sharing</a:t>
            </a:r>
          </a:p>
          <a:p>
            <a:pPr marL="777240" lvl="1" indent="-388620" algn="just">
              <a:lnSpc>
                <a:spcPts val="52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Document collaboration</a:t>
            </a:r>
          </a:p>
          <a:p>
            <a:pPr marL="777240" lvl="1" indent="-388620" algn="just">
              <a:lnSpc>
                <a:spcPts val="52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Calendar</a:t>
            </a:r>
          </a:p>
          <a:p>
            <a:pPr marL="777240" lvl="1" indent="-388620" algn="just">
              <a:lnSpc>
                <a:spcPts val="52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Contact management</a:t>
            </a:r>
          </a:p>
          <a:p>
            <a:pPr marL="777240" lvl="1" indent="-388620" algn="just">
              <a:lnSpc>
                <a:spcPts val="5292"/>
              </a:lnSpc>
              <a:buFont typeface="Arial"/>
              <a:buChar char="•"/>
            </a:pPr>
            <a:r>
              <a:rPr lang="en-US" sz="3600">
                <a:solidFill>
                  <a:srgbClr val="000000"/>
                </a:solidFill>
                <a:latin typeface="Open Sauce Light"/>
                <a:ea typeface="Open Sauce Light"/>
                <a:cs typeface="Open Sauce Light"/>
                <a:sym typeface="Open Sauce Light"/>
              </a:rPr>
              <a:t>Video conferencing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28700" y="2462070"/>
            <a:ext cx="16230600" cy="5362861"/>
          </a:xfrm>
          <a:custGeom>
            <a:avLst/>
            <a:gdLst/>
            <a:ahLst/>
            <a:cxnLst/>
            <a:rect l="l" t="t" r="r" b="b"/>
            <a:pathLst>
              <a:path w="16230600" h="5362861">
                <a:moveTo>
                  <a:pt x="0" y="0"/>
                </a:moveTo>
                <a:lnTo>
                  <a:pt x="16230600" y="0"/>
                </a:lnTo>
                <a:lnTo>
                  <a:pt x="16230600" y="5362860"/>
                </a:lnTo>
                <a:lnTo>
                  <a:pt x="0" y="536286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-690092" y="2372147"/>
            <a:ext cx="20370072" cy="6018193"/>
            <a:chOff x="0" y="0"/>
            <a:chExt cx="5364957" cy="1585039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364957" cy="1585039"/>
            </a:xfrm>
            <a:custGeom>
              <a:avLst/>
              <a:gdLst/>
              <a:ahLst/>
              <a:cxnLst/>
              <a:rect l="l" t="t" r="r" b="b"/>
              <a:pathLst>
                <a:path w="5364957" h="1585039">
                  <a:moveTo>
                    <a:pt x="0" y="0"/>
                  </a:moveTo>
                  <a:lnTo>
                    <a:pt x="5364957" y="0"/>
                  </a:lnTo>
                  <a:lnTo>
                    <a:pt x="5364957" y="1585039"/>
                  </a:lnTo>
                  <a:lnTo>
                    <a:pt x="0" y="1585039"/>
                  </a:lnTo>
                  <a:close/>
                </a:path>
              </a:pathLst>
            </a:custGeom>
            <a:solidFill>
              <a:srgbClr val="F5F5F5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28575"/>
              <a:ext cx="5364957" cy="1613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869"/>
                </a:lnSpc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1622987" y="3491865"/>
            <a:ext cx="6543672" cy="89808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6836"/>
              </a:lnSpc>
            </a:pPr>
            <a:r>
              <a:rPr lang="en-US" sz="6215" spc="198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limitations</a:t>
            </a:r>
          </a:p>
        </p:txBody>
      </p:sp>
      <p:sp>
        <p:nvSpPr>
          <p:cNvPr id="7" name="AutoShape 7"/>
          <p:cNvSpPr/>
          <p:nvPr/>
        </p:nvSpPr>
        <p:spPr>
          <a:xfrm flipH="1" flipV="1">
            <a:off x="-7266123" y="5614472"/>
            <a:ext cx="15156557" cy="0"/>
          </a:xfrm>
          <a:prstGeom prst="line">
            <a:avLst/>
          </a:prstGeom>
          <a:ln w="76200" cap="flat">
            <a:solidFill>
              <a:srgbClr val="C23A97"/>
            </a:solidFill>
            <a:prstDash val="solid"/>
            <a:headEnd type="none" w="sm" len="sm"/>
            <a:tailEnd type="none" w="sm" len="sm"/>
          </a:ln>
        </p:spPr>
      </p:sp>
      <p:sp>
        <p:nvSpPr>
          <p:cNvPr id="8" name="TextBox 8"/>
          <p:cNvSpPr txBox="1"/>
          <p:nvPr/>
        </p:nvSpPr>
        <p:spPr>
          <a:xfrm>
            <a:off x="11107897" y="2866612"/>
            <a:ext cx="6543672" cy="383679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4423"/>
              </a:lnSpc>
              <a:buFont typeface="Arial"/>
              <a:buChar char="•"/>
            </a:pPr>
            <a:r>
              <a:rPr lang="en-US" sz="2799" spc="89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complexity</a:t>
            </a:r>
          </a:p>
          <a:p>
            <a:pPr marL="604519" lvl="1" indent="-302260" algn="l">
              <a:lnSpc>
                <a:spcPts val="4423"/>
              </a:lnSpc>
              <a:buFont typeface="Arial"/>
              <a:buChar char="•"/>
            </a:pPr>
            <a:r>
              <a:rPr lang="en-US" sz="2799" spc="89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resource intensive</a:t>
            </a:r>
          </a:p>
          <a:p>
            <a:pPr marL="604519" lvl="1" indent="-302260" algn="l">
              <a:lnSpc>
                <a:spcPts val="4423"/>
              </a:lnSpc>
              <a:buFont typeface="Arial"/>
              <a:buChar char="•"/>
            </a:pPr>
            <a:r>
              <a:rPr lang="en-US" sz="2799" spc="89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limited scalability </a:t>
            </a:r>
          </a:p>
          <a:p>
            <a:pPr marL="604519" lvl="1" indent="-302260" algn="l">
              <a:lnSpc>
                <a:spcPts val="4423"/>
              </a:lnSpc>
              <a:buFont typeface="Arial"/>
              <a:buChar char="•"/>
            </a:pPr>
            <a:r>
              <a:rPr lang="en-US" sz="2799" spc="89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Limited Support for Large Files</a:t>
            </a:r>
          </a:p>
          <a:p>
            <a:pPr marL="604519" lvl="1" indent="-302260" algn="l">
              <a:lnSpc>
                <a:spcPts val="4423"/>
              </a:lnSpc>
              <a:buFont typeface="Arial"/>
              <a:buChar char="•"/>
            </a:pPr>
            <a:r>
              <a:rPr lang="en-US" sz="2799" spc="89">
                <a:solidFill>
                  <a:srgbClr val="000000"/>
                </a:solidFill>
                <a:latin typeface="Days"/>
                <a:ea typeface="Days"/>
                <a:cs typeface="Days"/>
                <a:sym typeface="Days"/>
              </a:rPr>
              <a:t>Limited Mobile App Functionality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132</Words>
  <Application>Microsoft Office PowerPoint</Application>
  <PresentationFormat>Custom</PresentationFormat>
  <Paragraphs>50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7" baseType="lpstr">
      <vt:lpstr>Open Sauce Medium</vt:lpstr>
      <vt:lpstr>Days</vt:lpstr>
      <vt:lpstr>Calibri</vt:lpstr>
      <vt:lpstr>Open Sauce Light</vt:lpstr>
      <vt:lpstr>Arial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Business</dc:title>
  <cp:lastModifiedBy>User</cp:lastModifiedBy>
  <cp:revision>7</cp:revision>
  <dcterms:created xsi:type="dcterms:W3CDTF">2006-08-16T00:00:00Z</dcterms:created>
  <dcterms:modified xsi:type="dcterms:W3CDTF">2024-07-24T05:27:19Z</dcterms:modified>
  <dc:identifier>DAGLXv1gTK8</dc:identifier>
</cp:coreProperties>
</file>